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7"/>
  </p:notesMasterIdLst>
  <p:handoutMasterIdLst>
    <p:handoutMasterId r:id="rId48"/>
  </p:handoutMasterIdLst>
  <p:sldIdLst>
    <p:sldId id="256" r:id="rId2"/>
    <p:sldId id="30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9" r:id="rId26"/>
    <p:sldId id="279" r:id="rId27"/>
    <p:sldId id="280" r:id="rId28"/>
    <p:sldId id="281" r:id="rId29"/>
    <p:sldId id="285" r:id="rId30"/>
    <p:sldId id="282" r:id="rId31"/>
    <p:sldId id="286" r:id="rId32"/>
    <p:sldId id="283" r:id="rId33"/>
    <p:sldId id="287" r:id="rId34"/>
    <p:sldId id="288" r:id="rId35"/>
    <p:sldId id="289" r:id="rId36"/>
    <p:sldId id="284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256" y="-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D83E03-00FE-4BBD-A048-A2B6D3F4E8B2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B703BD-3B4A-42F5-964A-157AB7153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76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41AC7-0ABC-45F6-8285-99C588BDA288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42455-A220-4E04-98D0-FD5702B3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6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42455-A220-4E04-98D0-FD5702B370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8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E379-B088-468B-BD98-50B6B2CAA49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5B1C-644D-429E-821D-8AABAB179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E379-B088-468B-BD98-50B6B2CAA49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5B1C-644D-429E-821D-8AABAB179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E379-B088-468B-BD98-50B6B2CAA49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5B1C-644D-429E-821D-8AABAB179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E379-B088-468B-BD98-50B6B2CAA49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5B1C-644D-429E-821D-8AABAB179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E379-B088-468B-BD98-50B6B2CAA49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5B1C-644D-429E-821D-8AABAB179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E379-B088-468B-BD98-50B6B2CAA49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5B1C-644D-429E-821D-8AABAB179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E379-B088-468B-BD98-50B6B2CAA49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5B1C-644D-429E-821D-8AABAB179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E379-B088-468B-BD98-50B6B2CAA49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5B1C-644D-429E-821D-8AABAB179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E379-B088-468B-BD98-50B6B2CAA49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5B1C-644D-429E-821D-8AABAB179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E379-B088-468B-BD98-50B6B2CAA49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5B1C-644D-429E-821D-8AABAB1790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E379-B088-468B-BD98-50B6B2CAA49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AB5B1C-644D-429E-821D-8AABAB1790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AB5B1C-644D-429E-821D-8AABAB1790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5C7E379-B088-468B-BD98-50B6B2CAA49E}" type="datetimeFigureOut">
              <a:rPr lang="en-US" smtClean="0"/>
              <a:t>5/12/2022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608" y="219456"/>
            <a:ext cx="11058144" cy="6230112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4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4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48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শৃঙ্খলা</a:t>
            </a:r>
            <a:r>
              <a:rPr lang="en-US" sz="4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8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4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48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বিধিমালা</a:t>
            </a:r>
            <a:r>
              <a:rPr lang="en-US" sz="4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২০১৮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36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উপস্থাপকঃ</a:t>
            </a:r>
            <a:r>
              <a:rPr lang="en-US" sz="36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endParaRPr lang="en-US" sz="3600" dirty="0" smtClean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40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মোছাঃ</a:t>
            </a:r>
            <a:r>
              <a:rPr lang="en-US" sz="40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সুলতানা</a:t>
            </a:r>
            <a:r>
              <a:rPr lang="en-US" sz="40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পারভীন</a:t>
            </a:r>
            <a:r>
              <a:rPr lang="en-US" sz="40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উপসচিব</a:t>
            </a:r>
            <a:endParaRPr lang="en-US" sz="4000" b="1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40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পরিসংখ্যান</a:t>
            </a:r>
            <a:r>
              <a:rPr lang="en-US" sz="40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তথ্য</a:t>
            </a:r>
            <a:r>
              <a:rPr lang="en-US" sz="40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ব্যবস্থাপনা</a:t>
            </a:r>
            <a:r>
              <a:rPr lang="en-US" sz="40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বিভাগ</a:t>
            </a:r>
            <a:endParaRPr lang="en-US" sz="4000" b="1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১২ </a:t>
            </a:r>
            <a:r>
              <a:rPr lang="en-US" sz="32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</a:t>
            </a:r>
            <a:r>
              <a:rPr lang="en-US" sz="32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২০২২</a:t>
            </a:r>
            <a:endParaRPr lang="en-US" sz="32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3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087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Continue</a:t>
            </a:r>
            <a:r>
              <a:rPr lang="en-US" b="1" dirty="0" smtClean="0"/>
              <a:t>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5199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৪(৩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উপ-বিধি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(১) এ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উল্লিখিত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গুরুদন্ডসমূহ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নিম্নরূপ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তথা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:-</a:t>
            </a:r>
          </a:p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ক)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পদে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বেতন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গ্রেডে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অবনমিতকরণ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খ)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বাধ্যতামূলক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অবসর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গ)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অপসারণ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ঘ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বরখাস্তকরণ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(৪)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উপ-বিধি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(৩)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কর্মচারীর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–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ক)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অপসারণের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আরোপ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আইনের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আইনের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প্রতিষ্ঠিত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সংবিধিবদ্ধ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সংস্থার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অযোগ্য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1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55343"/>
          </a:xfrm>
        </p:spPr>
        <p:txBody>
          <a:bodyPr/>
          <a:lstStyle/>
          <a:p>
            <a:pPr algn="ctr"/>
            <a:r>
              <a:rPr lang="en-US" b="1" dirty="0" smtClean="0"/>
              <a:t>Continue: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558" y="968990"/>
            <a:ext cx="11300346" cy="588900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খ)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বরখাস্তকরণের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আরোপ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আইনের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আইনের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প্রতিষ্ঠিত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সংবিধিবদ্ধ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সংস্থার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অযোগ্য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(৫)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বিধিতে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উল্লিখিত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দণ্ডসমূহ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নিম্নরূপভাবে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আরোপ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যাইবে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যথা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ক)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(৩) এ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অদক্ষতার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তিরস্কার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বরখাস্ত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ব্যতীত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খ)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অদক্ষতার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বরখাস্ত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ব্যতীত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গ)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অসদাচরণের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ঘ)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পলায়নের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তিরস্কার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ব্যতীত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ঙ)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দুর্নীতির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অপরাধের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পুনরাবৃত্তির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বেতন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গ্রেডেঅবনমিতকরণ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ব্যতীত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চ)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নাশকতামূলক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কার্যকলাপের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বেতন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গ্রেডে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অবনমিতকরণ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ব্যতীত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05079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9808"/>
          </a:xfrm>
        </p:spPr>
        <p:txBody>
          <a:bodyPr/>
          <a:lstStyle/>
          <a:p>
            <a:pPr algn="ctr"/>
            <a:r>
              <a:rPr lang="en-US" b="1" dirty="0" smtClean="0"/>
              <a:t>Continue: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7" y="996286"/>
            <a:ext cx="11436824" cy="550004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(৬)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কর্মচারীর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নিয়োকারী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অধস্তন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বিধিমালার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গুরুদণ্ড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আরোপ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পারিবেন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4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৭)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উপ-বিধি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(৩) এ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দফা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(গ) ও (ঘ)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“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অপসারণ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” ও “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বরখাস্তকরণ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”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অভিব্যক্তি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অর্থে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এইরূপ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অব্যাহতি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অন্তর্ভুক্ত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যিনি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ক)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শিক্ষানবিশ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হিসাবে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প্রাপ্ত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হইয়া</a:t>
            </a:r>
            <a:r>
              <a:rPr lang="bn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bn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মেয়াদ</a:t>
            </a:r>
            <a:r>
              <a:rPr lang="bn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চলাকালে</a:t>
            </a:r>
            <a:r>
              <a:rPr lang="bn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bn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bn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bn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প্রযোজ্য</a:t>
            </a:r>
            <a:r>
              <a:rPr lang="bn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শিক্ষানবিশকাল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খ)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চুক্তি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ব্যতীত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উপায়ে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অস্থায়ী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চুক্তিভিত্তিক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ধরিয়া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রাখিবার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সেইনিযুক্তিকাল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শেষ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গ)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চুক্তির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চুক্তির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শর্ত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মোতাবেক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75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86" y="-300250"/>
            <a:ext cx="10515600" cy="12555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০৫</a:t>
            </a:r>
            <a:r>
              <a:rPr lang="en-US" sz="36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	</a:t>
            </a:r>
            <a:r>
              <a:rPr lang="en-US" sz="36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নাশকতামূলক</a:t>
            </a:r>
            <a:r>
              <a:rPr lang="en-US" sz="36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কার্যকলাপের</a:t>
            </a:r>
            <a:r>
              <a:rPr lang="en-US" sz="36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6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তদন্তের</a:t>
            </a:r>
            <a:r>
              <a:rPr lang="en-US" sz="36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পদ্ধতিঃ</a:t>
            </a:r>
            <a:r>
              <a:rPr lang="en-US" sz="3600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258" y="1009935"/>
            <a:ext cx="10515600" cy="5576462"/>
          </a:xfrm>
        </p:spPr>
        <p:txBody>
          <a:bodyPr/>
          <a:lstStyle/>
          <a:p>
            <a:r>
              <a:rPr lang="en-US" sz="2400" dirty="0"/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১)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বিধি-৩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দফা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-ঙ)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উল্লিখিত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কার্যকলাপের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ধারা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সূচনা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       (ক)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সংশ্লিষ্ট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লিখিত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উল্লিখিত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তারিখ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প্রাপ্যতা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অনুযায়ী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ছুটিতে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যাইবার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নির্দেশ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	(খ)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প্রস্তাব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ভিত্তিসম্পর্কে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লিখিতভাবে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অবহিত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	(গ)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অভিযোগতদন্তেরজন্যউপ-বিধি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(২)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গঠিত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কমিটির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নিকট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প্রস্তাবিত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বিপক্ষে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দর্শাবার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যুক্তিসংগত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সুযোগ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শর্ত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রাষ্ট্রপ্রতি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নিরাপত্তার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স্বার্থে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এইরূপ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সুযোগ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প্রদানকারী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সমীচীন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নহে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এইরূপ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সুযোগ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34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Contunue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086" y="1446663"/>
            <a:ext cx="10515600" cy="44355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(২)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যেক্ষেত্রে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উপ-বিধি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(১)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দফা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(গ)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অনুসারে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কমিটি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গঠন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প্রয়োজন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নিয়োগকারী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মর্যাদার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নহেন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০৩(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তিন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জন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গেজেটেড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সমন্বয়ে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কমিটি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গঠন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৩)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উপ-বিধি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(২)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গঠিত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কমিটি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নিয়োগকারী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নিকট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প্রাপ্ত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তথ্যাদি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প্রতিবেদন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আকারে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পেশ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নিয়োগকারী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তথ্যাদির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যেইরূপ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উপযুক্ত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বলিয়া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সেইরূপ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87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848" y="341193"/>
            <a:ext cx="10515600" cy="77792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০৬। </a:t>
            </a:r>
            <a:r>
              <a:rPr lang="en-US" sz="36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লঘুদণ্ড</a:t>
            </a:r>
            <a:r>
              <a:rPr lang="en-US" sz="36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আরোপের</a:t>
            </a:r>
            <a:r>
              <a:rPr lang="en-US" sz="36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6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তদন্তের</a:t>
            </a:r>
            <a:r>
              <a:rPr lang="en-US" sz="36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পদ্ধতিঃ</a:t>
            </a:r>
            <a:r>
              <a:rPr lang="en-US" sz="3600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424"/>
            <a:ext cx="10515600" cy="519979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(১)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যখন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বিরুদ্ধেবিধি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৩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এরদফা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(ক)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(খ)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(গ)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কার্যধারা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সূচনা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কবিার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প্রয়োজন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কিংবা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যেক্ষেত্রে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রাষ্ট্রপতি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নিজেই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কর্তৃপক্ষ,সেই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সরকরি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প্রশাসনিক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মন্ত্রণালয়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বিভাগের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মন্ত্রণালয়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বিভাগের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সচিব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কিংবা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প্রশাসনিক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মন্ত্রণালয়ের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বিভাগের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সচিব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এতদুদ্দেশ্যে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যাহাকে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হিসেবে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নির্ধারণক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রিয়াছেন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অভিমত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পোষণ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প্রমাণিত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তিরস্কার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দন্ড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অপেক্ষা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কঠোরতর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ক্ষেত্রমত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প্রশাসনিক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মন্ত্রণালয়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বিভাগের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সচিব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সংশ্লিষ্ট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(ক)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অভিযু্ক্ত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আনীত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সমূহ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লিখিতভাবে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অবহিত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অভিযোগনামা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প্রাপ্তির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১০(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কার্যদিবসের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আচরণের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কৈফিয়ত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এবংতিনি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ব্যক্তিগতভাবে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শুনানির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ইচ্ছা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পোষণ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কিনা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তাহাও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জানাইবার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নির্দেশ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5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535"/>
            <a:ext cx="10515600" cy="105087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Continue: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70" y="1282890"/>
            <a:ext cx="10515600" cy="5213444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শর্ত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সময়সীমা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শেষ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পূর্বে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সময়বৃদ্ধির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আবেদন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ক্ষেত্রমত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প্রশাসনিক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মন্ত্রণালয়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বিভাগের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সচিব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সংশ্লিষ্ট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বক্তব্য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দাখিল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সুযোগ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অতিরিক্ত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৭(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সাত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কার্যদিবস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পর্যন্ত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বর্ধিত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খ)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দফা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(ক)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নির্বারিত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বর্ধিত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সময়ের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পেশকৃত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কৈফিয়ত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বিবেচনা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ব্যক্তিগতভাবে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শুনানির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ইচ্ছা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পোষণ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করিয়া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ব্যক্তিগত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শুনানি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সময়ের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মাধ্য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কৈফিয়ত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পেশ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করিয়া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এইরূপ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সময়ের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লঘুদণ্ড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পারিব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শর্ত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সচিব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সংশ্লিষ্ট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যিনি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যুক্তি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তদন্তপূর্বক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প্রতিবেদন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দাখিলের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মর্যাদার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নহেন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একজন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1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848" y="460660"/>
            <a:ext cx="10515600" cy="95870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848" y="1514902"/>
            <a:ext cx="10515600" cy="4907722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২)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তদন্তকারী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নিকট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প্রতিবেদন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প্রাপ্তির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পর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ক্ষেত্রমত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সচিব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সংশ্লিষ্ট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আদেশের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পক্ষে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যুক্তি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প্রমাণ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উল্লেখ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করিয়া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চূড়ান্ত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সিদ্ধান্ত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গ্রহণক্রমে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উহা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ব্যক্তিকে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অবহিত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প্রয়োজন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অনুযায়ী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পুনঃতদন্ত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অধিকতর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তদন্তের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(৩)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উপ-বিধি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(২)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তদন্তের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দেওয়া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ক্ষেত্রমত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সচিব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সংশ্লিষ্ট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চূড়ান্ত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সিদ্ধান্ত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(৪)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যখন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বিধি-৩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দফা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(ক)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(খ)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(গ)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কার্যধারা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সূচনা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উপ-বিধি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(১) এ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বর্ণিত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সচিব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সংশ্লিষ্ট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এইরূপ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অভিমত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পোষণ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প্রমাণিত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অভিযুক্তকে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তিরস্কার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যাইতে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ক্ষেত্রমত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সচিব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সংশ্লিষ্ট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অভিযুক্তের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ব্যক্তিগত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শুনানি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গ্রহণপূর্বক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লিপিবদ্ধ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করিয়া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b="1" dirty="0" err="1">
                <a:latin typeface="Nikosh" panose="02000000000000000000" pitchFamily="2" charset="0"/>
                <a:cs typeface="Nikosh" panose="02000000000000000000" pitchFamily="2" charset="0"/>
              </a:rPr>
              <a:t>তিরস্কার</a:t>
            </a:r>
            <a:r>
              <a:rPr lang="en-US" sz="2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b="1" dirty="0" err="1">
                <a:latin typeface="Nikosh" panose="02000000000000000000" pitchFamily="2" charset="0"/>
                <a:cs typeface="Nikosh" panose="02000000000000000000" pitchFamily="2" charset="0"/>
              </a:rPr>
              <a:t>দন্ড</a:t>
            </a:r>
            <a:r>
              <a:rPr lang="en-US" sz="2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আরোপ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ব্যক্তিগত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শুনানির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হাজির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ব্যর্থ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উপস্থিত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অস্বীকৃত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জ্ঞাপন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করিলে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শুনানি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ব্যতিরেকেই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তিরস্কার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আরোপ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যাইবে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উপ-বিধি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(১)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(৩) এ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বর্ণিত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পদ্ধতি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অনুসরণ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করিয়া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আরোপ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600" dirty="0" err="1">
                <a:latin typeface="Nikosh" panose="02000000000000000000" pitchFamily="2" charset="0"/>
                <a:cs typeface="Nikosh" panose="02000000000000000000" pitchFamily="2" charset="0"/>
              </a:rPr>
              <a:t>যাইবে</a:t>
            </a: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Nikosh" panose="02000000000000000000" pitchFamily="2" charset="0"/>
                <a:cs typeface="Nikosh" panose="02000000000000000000" pitchFamily="2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904" y="296887"/>
            <a:ext cx="10515600" cy="97235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833"/>
            <a:ext cx="10515600" cy="5172501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৫)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উপ-বিধি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(৪) এ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উল্লিখিত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প্রমাণিত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তিরস্কার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অপেক্ষা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কঠোরতর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আরোপ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(৬)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দাবি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আনীত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লিখিতভাবে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জানাইতে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উ-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(১)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(৩) এ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পদ্ধতি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অনুসরণ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প্রমাণিত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তিরস্কার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অপেক্ষা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কঠোরতর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আরোপ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 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০৭।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গুরুদণ্ড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আরোপের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পদ্ধতিঃ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(১)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৩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দফা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(ক)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(খ)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(গ)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(ঘ)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ধারা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সূচনা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প্রমাণিত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গুরুদণ্ড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আরোপ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প্রয়োজন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	(ক)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নামা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প্রণয়ন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উহাতে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প্রস্তাবিত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উল্লেখ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অভিযোগনামাটি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প্রণীত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হইয়াছে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উহার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বিবরণ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প্রদানকালে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পারিপার্শ্বিক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অবস্থা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বিবেচনা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ইচ্ছা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পোষণ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উহাসহ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নামাটি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অবহিত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Continue</a:t>
            </a:r>
            <a:endParaRPr lang="en-US" sz="36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5845"/>
            <a:ext cx="10515600" cy="4804012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খ)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অভিযোগনামা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প্রাপ্তির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১০(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কার্যদিবসের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আত্মপক্ষ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সমর্থন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লিখিত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বক্তব্য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দাখিল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বলিবেন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সঙ্গে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প্রস্তাবিত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আরোপ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হইবেনা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উহার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দর্শাইতে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বলিবে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ব্যক্তিগতভাবে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শুনানির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ইচ্ছা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পোষণ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কিনা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তাহাও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উল্লেখ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(২)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বর্ধিত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সময়ের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আত্মপক্ষ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সমর্থনে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লিখিত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বক্তব্য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দাখিল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ব্যক্তিগত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শুনানি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পাইবার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ইচ্ছা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পোষণ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ব্যক্তিগতভাবে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শুনানি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সহিত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সংশ্লিষ্ট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বিষয়সহ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দাখিলকৃত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বক্তব্য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বিবেচিত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অনুরূপ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বিবেচনার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-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ক)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সূচিত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ধারাটি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অগ্রসর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মতো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উপযুক্ত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নাই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প্রত্যাহার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তদনুসারে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ধারা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নিষ্পত্তি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7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533400"/>
            <a:ext cx="10160000" cy="985838"/>
          </a:xfrm>
        </p:spPr>
        <p:txBody>
          <a:bodyPr/>
          <a:lstStyle/>
          <a:p>
            <a:r>
              <a:rPr lang="en-US" altLang="en-US" sz="5400" dirty="0" smtClean="0">
                <a:solidFill>
                  <a:srgbClr val="00B050"/>
                </a:solidFill>
              </a:rPr>
              <a:t>         </a:t>
            </a:r>
            <a:br>
              <a:rPr lang="en-US" altLang="en-US" sz="5400" dirty="0" smtClean="0">
                <a:solidFill>
                  <a:srgbClr val="00B050"/>
                </a:solidFill>
              </a:rPr>
            </a:br>
            <a:r>
              <a:rPr lang="en-US" altLang="en-US" sz="5400" dirty="0">
                <a:solidFill>
                  <a:srgbClr val="00B050"/>
                </a:solidFill>
              </a:rPr>
              <a:t> </a:t>
            </a:r>
            <a:r>
              <a:rPr lang="en-US" altLang="en-US" sz="5400" dirty="0" smtClean="0">
                <a:solidFill>
                  <a:srgbClr val="00B050"/>
                </a:solidFill>
              </a:rPr>
              <a:t>               </a:t>
            </a:r>
            <a:r>
              <a:rPr lang="en-US" altLang="en-US" sz="5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Bangladesh is my love</a:t>
            </a:r>
            <a:br>
              <a:rPr lang="en-US" altLang="en-US" sz="5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5400" dirty="0">
                <a:solidFill>
                  <a:srgbClr val="00B050"/>
                </a:solidFill>
              </a:rPr>
              <a:t/>
            </a:r>
            <a:br>
              <a:rPr lang="en-US" altLang="en-US" sz="5400" dirty="0">
                <a:solidFill>
                  <a:srgbClr val="00B050"/>
                </a:solidFill>
              </a:rPr>
            </a:b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110317" y="5099048"/>
            <a:ext cx="8083551" cy="933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schemeClr val="bg1"/>
              </a:solidFill>
            </a:endParaRPr>
          </a:p>
        </p:txBody>
      </p:sp>
      <p:pic>
        <p:nvPicPr>
          <p:cNvPr id="9" name="Content Placeholder 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79600" y="1409700"/>
            <a:ext cx="7797799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855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609" y="3378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548"/>
            <a:ext cx="10515600" cy="4858603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খ)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শর্তহীনভাবে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স্বীকার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গুরুত্ব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বিবেচনায়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লঘুদণ্ড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আরোপ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যোগ্য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বলিয়া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ধারণা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দফা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(ঘ)  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অনুযায়ী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/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গ)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কার্যধারাটি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অগ্রসর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মতো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পর্যাপ্ত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রহিয়াছে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কিন্তু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প্রমাণিত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লঘু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দন্ড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আরোপ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যোগ্য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ব্যক্তিগতভা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বেশুনানির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সুযোগ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করিয়া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লঘু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লঘু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আরোপের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উদ্দেশ্যে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একজন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করিয়া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৬ এ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পদ্ধতি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অনুসরণ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  </a:t>
            </a:r>
          </a:p>
          <a:p>
            <a:pPr algn="just"/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ঘ)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কার্যধারাটি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অগ্রসর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মতো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পর্যাপ্ত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রহিয়াছে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প্রমাণিত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গুরুদন্ড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আরোপ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যোগ্য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নামায়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মর্যাদা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নহেন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এইরূপ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একজন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কর্তাবা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৩(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তিন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সমন্বয়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গঠন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/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00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718"/>
            <a:ext cx="10515600" cy="5117911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৩)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বর্ধিত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সময়ের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আত্ম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সমর্থনে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লিখিত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বক্তব্য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দাখিল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বর্ধিত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শেষ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তারিখ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১০(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দিবসের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নামায়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মর্যাদার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নহেন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এইরূপ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একজন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৩ (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তিন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সমন্বয়ে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গঠন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(৪)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প্রাপ্তির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তারিখ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৭(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সাত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দিবসের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ক্ষেত্রমত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আরম্ভ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১১ এ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পদ্ধতি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অনুসারে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পরিচালক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নিকট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প্রতিবেদন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দাখিল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(৫)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ক্ষেত্রমত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প্রতিবেদন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দ্বিমতের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ভিন্ন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তদন্তকারী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যাইবেনা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শর্ত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চলাকালে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নিম্নবর্ণিত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নূতন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পুন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র্গঠন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যাইবে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169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528" y="926592"/>
            <a:ext cx="10972800" cy="5583390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3100" dirty="0"/>
              <a:t>(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ক)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বোর্ডের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সদস্যের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মৃত্যু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31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খ)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বোর্ডের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সদস্য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হতে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পদত্যাগ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করিলে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31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গ)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বোর্ডের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সদস্য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অবরস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করিলে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endParaRPr lang="en-US" sz="31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31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ঘ)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বোর্ডের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সদস্য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চাকুরীতে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দীর্ঘ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অনুপস্থিতির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সম্পাদনে</a:t>
            </a:r>
            <a:r>
              <a:rPr lang="en-US" sz="31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অসমর্থ</a:t>
            </a:r>
            <a:r>
              <a:rPr lang="en-US" sz="31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বলিয়া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প্রতীয়মান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(৬)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উপ-বিধি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(৫)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বিধান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অনুযায়ী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নূতন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নিয়োগ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পুনর্গঠন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নূতন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পুনর্গঠি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পূর্বের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অসমাপ্ত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তদন্তের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ধারাবাহিকতায়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তদন্তের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অসমাপ্ত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সম্পন্ন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(৭)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কারী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ক্ষেত্রমত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বোর্ডের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প্রতিবেদন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প্রাপ্তির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উহা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বিবেচনা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করিয়া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অভিযোগের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বিষয়ে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সঠিক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সিদ্ধান্তে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উপনীত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হইবার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সুনির্দিষ্ট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বিষয়ে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পুনঃতদন্তের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প্রয়োজনীয়তা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করিলে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একই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কারী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বোর্ডকে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সুনির্দিষ্ট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তথ্য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সমূহ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উল্লেখ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করিয়া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পুনঃ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তদন্তের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দিতে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পারিবে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(৮)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কর্মকতা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বোর্ডের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প্রতিবেদন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পুনঃ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প্রতিবেদন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প্রাপ্তির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উহা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বিবেচনা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বিষয়ে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উহার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সিদ্ধান্ত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লিপিবদ্ধ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সিদ্ধান্ত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প্রতিবেদনের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কপিসহ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ব্যক্তিকে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অবহিত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1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31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/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04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439" y="119466"/>
            <a:ext cx="10515600" cy="109518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4526"/>
            <a:ext cx="10515600" cy="5568286"/>
          </a:xfrm>
        </p:spPr>
        <p:txBody>
          <a:bodyPr>
            <a:normAutofit fontScale="62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(৯)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উপ-বিধি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(৮)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গুরু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দন্ড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সিদ্ধান্ত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প্রস্তাবিত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কেন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আরোপ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হইবেনা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সেসম্পর্কে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ব্যক্তিকে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৭(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সাত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কার্যদিবসের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দর্শাইবার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নির্দেশ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(১০)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গুরু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যেসকল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কমিশনের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সহিত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পরামর্শ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প্রয়োজন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উপ-বিধি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(৯) এ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বর্ণিত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সময়সীমার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দর্শানো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উহাসহ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সূচিত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কার্যধারার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কাগজ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পত্র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কমিশনের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নিকট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পরামর্শের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প্রেরণ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করবে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(১১)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বিভাগীয়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ধারায়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ক)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কমিশনের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সহিত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পরামর্শের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প্রয়োজন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নাই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দর্শানো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উহা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কমিশন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প্রদত্ত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পরামর্শ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বিবেচনার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চূড়ান্ত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সিদ্ধান্ত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উহা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ব্যক্তিকে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অবহিত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spcAft>
                <a:spcPts val="1200"/>
              </a:spcAft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(১২)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কার্যক্রম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যেক্ষেত্রে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নিয়োগ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প্রতিবেদন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প্রতিবেদন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প্রদত্ত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মতামতের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পর্যাপ্ত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সংখ্যক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সাক্ষ্য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প্রমাণাদির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-US" sz="4000" b="1" dirty="0">
                <a:latin typeface="Nikosh" panose="02000000000000000000" pitchFamily="2" charset="0"/>
                <a:cs typeface="Nikosh" panose="02000000000000000000" pitchFamily="2" charset="0"/>
              </a:rPr>
              <a:t> 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/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2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0100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০৮। </a:t>
            </a:r>
            <a:r>
              <a:rPr lang="en-US" sz="40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নোটিশ</a:t>
            </a:r>
            <a:r>
              <a:rPr lang="en-US" sz="40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জারির</a:t>
            </a:r>
            <a:r>
              <a:rPr lang="en-US" sz="40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পদ্ধতিঃ</a:t>
            </a:r>
            <a:r>
              <a:rPr lang="en-US" sz="4000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000" dirty="0">
              <a:solidFill>
                <a:schemeClr val="accent5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086" y="1596788"/>
            <a:ext cx="10515600" cy="48176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(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১)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মালার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৫, ৬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৭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বরাবরে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নোটিশ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জারি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২)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উপ-বিধি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(১)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নোটিশ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জারির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বর্তমান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স্থায়ী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ঠিকানায়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দেওয়ায়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দেওয়ানি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কার্যবিধি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১৯০৮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৫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১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৩০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অনুসরণ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ক্রমে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নোটিশ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জারি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অভিযুক্তের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ই-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মেইল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ঠিকানায়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নোটিশ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প্রেরণ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হইলেও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উহা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যথাযথ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ভাবে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জারি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হইয়াছে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বলিয়া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গণ্য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8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০৯।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ব্যতিক্রমঃ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4084"/>
            <a:ext cx="10515600" cy="455287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আচরণের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ফৌজদারি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অপরাধে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সাজাপ্রাপ্তির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বরখাস্ত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অপসারিত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পদাবন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মিতহন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বরখাস্ত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অপসারিত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দাবনমিত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করিবার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উপযুক্ত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মর্মে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সন্তুষ্ট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ব্যক্তিকে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দর্শাইবার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সুযোগ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যুক্তি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যক্তিভাবে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বাস্তবসম্মত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নহে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উহার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স্বপক্ষে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লিপিবদ্ধ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৬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৭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বিধানা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বলির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কিছুই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প্রযোজ্য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14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585" y="109825"/>
            <a:ext cx="10515600" cy="95984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১০। </a:t>
            </a:r>
            <a:r>
              <a:rPr lang="en-US" sz="3600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শারীরিক</a:t>
            </a:r>
            <a:r>
              <a:rPr lang="en-US" sz="3600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3600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অসমর্থতা</a:t>
            </a:r>
            <a:r>
              <a:rPr lang="en-US" sz="3600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স্বাস্থ্য</a:t>
            </a:r>
            <a:r>
              <a:rPr lang="en-US" sz="3600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পরীক্ষার</a:t>
            </a:r>
            <a:r>
              <a:rPr lang="en-US" sz="3600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3600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দানের</a:t>
            </a:r>
            <a:r>
              <a:rPr lang="en-US" sz="3600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ক্ষমতাঃ</a:t>
            </a:r>
            <a:r>
              <a:rPr lang="en-US" sz="3600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7354"/>
            <a:ext cx="10515600" cy="534992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১)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শারীরিক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অসামর্থতার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অদক্ষতার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বিভাগীয়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কার্যধারা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সূচনা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প্রস্তাব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কার্যধারার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পর্যায়ে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কমৃচারীকে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মেডিক্যাল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সিভিল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সার্জন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যেইরূপ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নির্দেশনা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দিবেন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স্বাস্থ্য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পরীক্ষার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নির্দশনা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দিতে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পারিবে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মেডিক্যাল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বোর্ড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সিভিল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সার্জনের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প্রতিবেদন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বিভাগীয়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ধারার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অংশ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বলিয়া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গণ্য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(২)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স্বাস্থ্য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পরীক্ষায়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উপস্থিত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অস্বীকৃতি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জ্ঞাপন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উপস্থিত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হইবার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স্বপক্ষে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প্রদত্ত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সাপেক্ষে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অস্বীকৃতিকে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মর্মে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বিবেচনা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যাই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অনুরূপ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পরীক্ষার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ফলাফল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অনুকূলে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যাইবেনা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মর্মে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বিশ্বাস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10235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(১১) </a:t>
            </a:r>
            <a:r>
              <a:rPr lang="en-US" sz="4000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4000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কারী</a:t>
            </a:r>
            <a:r>
              <a:rPr lang="en-US" sz="4000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4000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কর্তৃক</a:t>
            </a:r>
            <a:r>
              <a:rPr lang="en-US" sz="4000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পরিচালিত</a:t>
            </a:r>
            <a:r>
              <a:rPr lang="en-US" sz="4000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তদন্তে</a:t>
            </a:r>
            <a:r>
              <a:rPr lang="en-US" sz="4000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br>
              <a:rPr lang="en-US" sz="4000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endParaRPr lang="en-US" sz="4000" dirty="0">
              <a:solidFill>
                <a:schemeClr val="accent5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5469"/>
            <a:ext cx="10515600" cy="5622878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(ক)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অস্বীকার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মৌখিক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স্বাক্ষ্য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উভয়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পক্ষকে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সম্পর্কিত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প্রাসঙ্গিক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গুরুত্ব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পূর্ণ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দালিলিক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সাক্ষ্য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উপস্থাপনের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যুক্তসংগত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সুযোগ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এইরূপ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স্বাক্ষ্য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উপস্থাপিত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উহা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বিবেচনা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 algn="just"/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	(খ)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পক্ষ্যের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সাক্ষীগণকে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জেরা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ব্যক্তিগত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ভাবে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সাক্ষী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হিসাবে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উপস্থাপন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অধিকারী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 algn="just"/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	(গ)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সমর্থনে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সূচিত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কার্যধারা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উপস্থাপন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কারী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ব্যক্তিকে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সাক্ষীগণকে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জেরা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অধিকারী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/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	(ঘ)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প্রাসঙ্গিক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নথিপত্রের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অনুরোধ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পারিবন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তবে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তাহাকে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নথির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টোকার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অংশ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দেখিতে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দেওয়া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হইবেনা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/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	(৩)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কারী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লিপিবদ্ধ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করিয়া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নির্দিষ্ট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সাক্ষীকে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তলব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দিতে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স্বাক্ষ্য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অস্বীকার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পারিবেন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53977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46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১২)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সাময়িক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বরখাস্তঃ</a:t>
            </a:r>
            <a:endParaRPr lang="en-US" sz="36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7982"/>
            <a:ext cx="10515600" cy="449011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কর্মচারীর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৩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অনুচ্ছেদ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- (খ)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(গ)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(ঘ)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অধীনে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কার্যক্রম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প্রস্তাব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সমীচীন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করিলে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কর্মচারীকে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সাময়িক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ভাবে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বরখাস্ত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পারিবে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	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‌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তবে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শর্ত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অধিকতর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সমীচীন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করিলে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কর্মচারীকে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সাময়িকভাবে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বরখাস্ত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করিবার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লিখিত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আদেশে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উল্লিখিত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তারিখ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ছুটির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প্রাপ্যতা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সাপেক্ষে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তাহাকে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ছুটিতে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যাইবার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নির্দেশ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পারিবে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8" y="1"/>
            <a:ext cx="10917072" cy="167867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en-US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১৩)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বাধ্যতা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মূলক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ভাবে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অবসর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প্রাপ্ত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অপসারিত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বরখাস্ত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কৃত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কর্মচারীগণের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ক্ষতিপূরণ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অবসরভাতা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আনুতোষিক</a:t>
            </a:r>
            <a:r>
              <a:rPr lang="en-US" sz="32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ইত্যাদিঃ</a:t>
            </a:r>
            <a:endParaRPr lang="en-US" sz="3200" dirty="0">
              <a:solidFill>
                <a:schemeClr val="accent5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1825625"/>
            <a:ext cx="11012606" cy="4351338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ক্ষতিপূরণ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অবসর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ভাতা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আনুতোষিকের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পরিমাণ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রাষ্ট্রপতির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সাপেক্ষে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একজন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বাধ্যতা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মূলকভাবে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অবসরপ্রাপ্ত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অতঃপর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বর্ণিত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বিধানের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ব্যতীত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এইরূপ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ক্ষতি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পূরণ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অবসর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ভাতা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আনুতোষিক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ভবিষ্য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তহবিল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সুবিধাদি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প্রাপ্য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হইবেন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সেইরূপ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বিকল্প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উপযুক্ত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চাকুরীর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ব্যতীত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বিলুপ্তির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চাকুরীচ্যুত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হইতেন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তাহা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প্রযোজ্য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সমূহের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অধীনে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অবসর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তারিখে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যেইরূপ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প্রাপ্য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হইতেন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12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719328"/>
            <a:ext cx="10994409" cy="603631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40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০১। </a:t>
            </a:r>
            <a:r>
              <a:rPr lang="en-US" sz="40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সংক্ষিপ্ত</a:t>
            </a:r>
            <a:r>
              <a:rPr lang="en-US" sz="40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শিরোনাম</a:t>
            </a:r>
            <a:r>
              <a:rPr lang="en-US" sz="40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প্রয়োগঃ</a:t>
            </a:r>
            <a:r>
              <a:rPr lang="en-US" sz="4000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000" dirty="0" smtClean="0">
              <a:solidFill>
                <a:schemeClr val="accent5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১)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বিধিমালা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শৃঙ্খলা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বিধিমালা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২০১৮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নামে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অভিহিত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(২)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বিধিমালা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নিম্নবর্ণিত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ব্যতীত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অন্যান্য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প্রযোজ্য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যথ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:-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(ক)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রেলওয়ে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সংস্থাপন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প্রযোজ্য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(খ)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মেট্রোপলিটন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পুলিশের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অধস্তন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(গ)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পুলিশ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পরিদর্শকের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নিম্নপদমর্যাদার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পুলিশ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বাহিনীর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সদস্য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(ঘ)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বর্ডারগার্ড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অধস্তন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রাইফেলম্যান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সিগন্যালম্যান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(ঙ)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জেলার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নিম্নপদমর্যাদার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জেলার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অধস্তন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(চ)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গেজেট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প্রজ্ঞাপন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নির্দিষ্টকৃত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পদে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অধিষ্ঠিত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ব্যক্তিগণ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(ছ)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যাহার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শর্তাবলী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বেতন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ভাতাদি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পেনশন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শৃঙ্খলা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আচরণ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এতদ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সংক্রান্ত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বিষয়ে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চুক্তির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বিধান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হয়েছে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3921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52" y="365126"/>
            <a:ext cx="10515600" cy="104059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১৪।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পুনর্বহালঃ</a:t>
            </a:r>
            <a:endParaRPr lang="en-US" sz="36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256" y="1498078"/>
            <a:ext cx="10653215" cy="469800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১)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৫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উপ-বিধি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(১)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অনুচ্ছেদ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- (ক)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প্রদত্ত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অনুযায়ী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ছুটিতে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প্রেরিত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কর্মচারীকে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বরখাস্ত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অপসারণ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পদে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পদাবন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মিত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বাধ্যতামূলক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অবসর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মত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তাহাকে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চাকুরীতে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পুনর্বহাল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তাহাকে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পদমর্যাদায়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আসীন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সমপদমর্যাদা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ছুটিকাল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পূর্ব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বেতনে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কর্তব্যকাল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বলিয়া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গণ্য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(২)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সাময়িক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বরখাস্তের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পর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পুনর্বহাল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সংক্রান্ত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বিষয়াদি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সার্ভিস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রুলস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নিয়ন্ত্রিতহইবে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en-US" sz="3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653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১৫।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স্থানীয়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ইত্যাদিতে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ন্যস্ত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কর্মকর্তাগণের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তদন্তের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পদ্ধতিঃ</a:t>
            </a:r>
            <a:endParaRPr lang="en-US" sz="3600" dirty="0">
              <a:solidFill>
                <a:schemeClr val="accent5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968" y="1426464"/>
            <a:ext cx="8946541" cy="474878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কর্মচারীর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বিধিমালা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প্রযোজ্য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স্থানীয়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অন্য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কর্তৃপক্ষকে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অতঃপর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হাওলাত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গ্রহীত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বলিয়া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উল্লিখিত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হাওলাত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দেয়া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মালার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কার্যধারা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সূচনা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করিবার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উদ্দেশ্যে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ক্ষমতা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হাওলাত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গ্রহীতা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থাকিবে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1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43" y="272955"/>
            <a:ext cx="10515600" cy="102358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১৬।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আদেশের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আপিলঃ</a:t>
            </a:r>
            <a:endParaRPr lang="en-US" sz="36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3391"/>
            <a:ext cx="10515600" cy="469483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উদ্দেশ্যে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নিকট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যেক্ষেত্রে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এইরূপ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নাই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দানকারী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পরবর্তী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ঊর্ধ্বতন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নিকট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যেক্ষেত্রে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নিয়োগ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কারী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অধস্তন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দান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করিয়াছেন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নিয়োগকারী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নিকট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নিম্নবর্ণিত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যেকোনো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দায়ের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পারিবেন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5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১৭।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দায়ের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সময়সীমাঃ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9489"/>
            <a:ext cx="10515600" cy="417747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আদেশের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কারী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অবহিত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হইবার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তারিখের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৩ (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মাসের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দায়ের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নাহইলে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বিধিমালার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অধীনে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করাহ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ইবেনা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lang="en-US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 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১৮।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দায়েরের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রীতি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পদ্ধতিঃ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2769"/>
            <a:ext cx="10515600" cy="460419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মালার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দায়ের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প্রত্যেক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ব্যক্তিকে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পৃথকভাবে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স্বীয়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নামে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দায়ের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0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১৯।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স্থগিত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আটক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রাখাঃ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5377"/>
            <a:ext cx="10515600" cy="431158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আদেশের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দায়ের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হইয়াছে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স্থগিত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রাখিতে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পারিবে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5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97" y="501604"/>
            <a:ext cx="10515600" cy="726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২০।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অগ্রায়নঃ</a:t>
            </a:r>
            <a:endParaRPr lang="en-US" sz="36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439" y="2115403"/>
            <a:ext cx="10515600" cy="42308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দায়ের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হইয়েছে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বিধি-১৯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স্থগিত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রাখা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হয়নাই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এইরূপ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প্রতিটি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মন্তব্য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সংশ্লিষ্ট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রেকর্ডপত্র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সহ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নিকট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অগ্রায়ন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36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২১।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নিষ্পত্তিঃ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4585"/>
            <a:ext cx="10515600" cy="395237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আরোপের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আদেশের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আপিলের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গুলি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বিবেচনা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করিব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যেইরূপ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উপযুক্ত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সেইরূপ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করিবে</a:t>
            </a:r>
            <a:r>
              <a:rPr lang="en-US" sz="330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33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২২।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পুনর্বিবেচনাঃ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রাষ্ট্রপতি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প্রদত্ত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আদেশের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আদেশটি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পুনর্বিবেচনার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রাষ্ট্রপতির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নিকট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আবেদন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পারিবেন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5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২৩।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পুননিরীক্ষণঃ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5649"/>
            <a:ext cx="10515600" cy="442131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রাষ্ট্রপতি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নিজ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উদ্যোগে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কিংবা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অন্যভাবে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সংশ্লিষ্ট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মামলার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রেকর্ডপত্র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তলব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করিয়া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বিধিমালার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অধীনে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আপিলে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প্রদত্ত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যেকোনো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যাহার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এইরূপ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যোগ্য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তারিখ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বৎসরের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সংশোধন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পারিবেন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6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577"/>
            <a:ext cx="10515600" cy="10099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9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০২</a:t>
            </a:r>
            <a:r>
              <a:rPr lang="en-US" sz="49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49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সংজ্ঞাঃ</a:t>
            </a:r>
            <a:r>
              <a:rPr lang="en-US" sz="4900" i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900" i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endParaRPr lang="en-US" sz="4900" dirty="0">
              <a:solidFill>
                <a:schemeClr val="accent5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4650"/>
            <a:ext cx="10515600" cy="543180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বিধিমালায়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প্রসঙ্গের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পরিপন্থী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কিছু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থাকিলে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ক) “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”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এইরূপ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যাহার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বিধিমালার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কার্যক্রম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হইয়াছে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(খ) “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অসদাচরণ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”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অসংগতি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আচরণ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শৃঙ্খলার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হানিকর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আচারণ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কর্মচারীদের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আচরণ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সংক্রান্ত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বিদ্যমান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বিধিমালার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বিধানের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পরিপন্থি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পক্ষে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শিষ্টাচার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বহির্ভূত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আচরণ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আচরণসমূহ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ইহার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অন্তর্ভুক্ত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যথা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(অ)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ঊর্ধ্বতন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সংগত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অমান্যকরণ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(আ)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কর্তব্যে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অবহেলা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প্রদর্শণ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(ই)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আইন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সংগত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ব্যতিরেকে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পরিপত্র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নির্দেশ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অবজ্ঞাকরণ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(ঈ)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নিকট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অসংগত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ভিত্তিহীন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হয়রানিমূলক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মিথ্যা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তুচ্ছ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অভিযোগ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সংবলিত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দরখাস্ত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দাখিল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4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২৪।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রাষ্ট্রপতি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কর্তৃক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প্রদত্ত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যোগ্য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নয়ঃ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1952"/>
            <a:ext cx="10515600" cy="427501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মালায়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যাহা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কিছুই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থাকুক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কেন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রাষ্ট্রপতি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কর্তৃক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প্রদত্ত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আদেশের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আপিল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দায়ের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যাইবেনা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4709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২৫।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আদালতে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বিচারাধীন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কার্যধারাঃ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7415"/>
            <a:ext cx="10515600" cy="382954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আদালতে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বিষয়ের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ফৌজদারি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কার্যধারা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আইনগত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কার্যধারা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বিচারাধীন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থাকিলে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বিভাগীয়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কার্যধারা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নিষ্পত্তির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বাধা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থাকিবে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00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২৬।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অন্য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আইনে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অধীনে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প্রাপ্য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অধিকার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অধিকার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ক্ষুন্ন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6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করাঃ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8233"/>
            <a:ext cx="10515600" cy="393873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বিধিমালায়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যাহা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কিছুই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থাকুক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কেন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বিদ্যমান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আইন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মালা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প্রবর্তনের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অব্যবহিত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পূর্বে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সরকারের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বিদ্যমান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চুক্তি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সমঝোতার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অধীনে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কিছু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প্রাপ্য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উক্তরূপ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অধিকার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অধিকার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বঞ্চিত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হইবেন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/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২৭। </a:t>
            </a:r>
            <a:r>
              <a:rPr lang="en-US" sz="40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40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জারির</a:t>
            </a:r>
            <a:r>
              <a:rPr lang="en-US" sz="40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কার্যকরঃ</a:t>
            </a:r>
            <a:r>
              <a:rPr lang="en-US" sz="4000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9051"/>
            <a:ext cx="10515600" cy="40479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মালার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উহা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জারির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তারিখ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২৮।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রহিতকরণ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হেফাজতঃ</a:t>
            </a:r>
            <a:r>
              <a:rPr lang="en-US" b="1" dirty="0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6597"/>
            <a:ext cx="10515600" cy="372036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Government Servants (Discipline and Appeal) Rules, 1985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অতঃপর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রহিত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বিধিমালা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বলিয়া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উল্লিখিত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রহিত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হইল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719328"/>
            <a:ext cx="10027984" cy="552907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10000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10000" dirty="0">
              <a:solidFill>
                <a:schemeClr val="accent5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47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55342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Continue: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0" y="1078173"/>
            <a:ext cx="11313994" cy="5779827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(উ)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অন্য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আইন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বিধি-বিধানে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সমস্ত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অসদাচরণ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হিসাবে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গণ্য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মর্মে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উল্লেখ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আছে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এইরূপ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(গ) “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”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নিয়োগকারী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সরকারকর্তৃক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সময়সময়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জারিকৃত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নির্দেশনা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সাপেক্ষে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বিধিমালার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ক্ষমতা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প্রয়োগের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নিয়োজিত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মনোনীত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কর্তৃত্বের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ক্রমধারায়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নিয়োগকারী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ঊধ্বতন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কর্মকর্তাও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ইহার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অন্তর্ভুক্ত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(ঘ) “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কমিশন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”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কমিশন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(ঙ) “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”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বিধিমালার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আরোপযোগ্য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(চ) “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পলায়ন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”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বিনা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অনুমতিতে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ত্যাগ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৬০(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ষাট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দিন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তদূর্ধ্ব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বিনা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অনুমতিতে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অনুপস্থিত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থাকা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অনুমোদিত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অনুপস্থিতির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ধারাবাহিকতায়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অনুমোদিত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64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831"/>
            <a:ext cx="10515600" cy="106452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Continue</a:t>
            </a:r>
            <a:r>
              <a:rPr lang="en-US" sz="4800" dirty="0" smtClean="0"/>
              <a:t>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3" y="1433015"/>
            <a:ext cx="11313994" cy="50769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অতিরিক্ত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৬০(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ষাট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তদূর্ধ্ব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পুনঃঅনুমতি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ব্যক্তিরেকে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অনুপস্থিত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বিনা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অনুমতিতে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দেশ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ত্যাগ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৩০(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ত্রিশ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তদূর্ধ্ব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বিদেশে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অবস্থান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অনুমতিসহ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দেশ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ত্যাগ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করিবার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অনুমোদিত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অতিরিক্ত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৬০(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ষাট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তদূর্ধ্ব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অননুমোদিতভাবে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বিদেশে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অবস্থান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endParaRPr lang="en-US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ছ) “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”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প্রজাতন্ত্রের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নিযুক্ত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বৈদেশিক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চাকুরিতে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নিয়োজিত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স্থানীয়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অন্য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কিংবা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বিদেশি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সংস্থায়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অস্থায়ী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ন্যস্তকৃত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/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46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0"/>
            <a:ext cx="10930719" cy="10508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০৩। </a:t>
            </a:r>
            <a:r>
              <a:rPr lang="en-US" sz="36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দণ্ডের</a:t>
            </a:r>
            <a:r>
              <a:rPr lang="en-US" sz="36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ভিত্তিঃ</a:t>
            </a:r>
            <a:endParaRPr lang="en-US" sz="3600" dirty="0">
              <a:solidFill>
                <a:schemeClr val="accent5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501" y="816864"/>
            <a:ext cx="11191165" cy="592512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মতে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কর্মচারী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endParaRPr lang="en-US" sz="2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(ক)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শারীরিক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অসামর্থতা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দক্ষতা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বজায়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রাখা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বিভাগীয়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পরীক্ষায়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পরপর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দুই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ততোধিক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অকৃতকার্যতা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যুক্তিসংগত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ব্যতিরেকে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পরীক্ষায়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অংশ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ব্যর্থ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হওয়া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যুক্তিসংগত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ব্যতিরেকে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বিধিমালার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অধীনে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হিসেবে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নিয়োগপ্রাপ্ত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হইয়া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কার্যক্রম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সময়ের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আরম্ভ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কিংবা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তদন্ত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প্রতিবেদন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দাখিল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করিত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ব্যর্থ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হওয়ার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অদক্ষ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হন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দক্ষতা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হারান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তাঁহার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উক্তরূপ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দক্ষতা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পুনরায়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অর্জনের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সম্ভবনা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endParaRPr lang="en-US" sz="3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(খ)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অসদাচরণের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দায়ে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দোষী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হন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endParaRPr lang="en-US" sz="3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গ)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পলায়নেরদায়েদোষীহন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endParaRPr lang="en-US" sz="3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(ঘ)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দুর্নীতিপরায়ণ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হন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নিম্নবর্ণিত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দুর্নীতি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পরায়ণ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বলিয়া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যুক্তিসংগতভাবে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বিবেচিত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হন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US" sz="33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462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535"/>
            <a:ext cx="10515600" cy="1037229"/>
          </a:xfrm>
        </p:spPr>
        <p:txBody>
          <a:bodyPr/>
          <a:lstStyle/>
          <a:p>
            <a:pPr algn="ctr"/>
            <a:r>
              <a:rPr lang="en-US" dirty="0" smtClean="0"/>
              <a:t>Continue</a:t>
            </a:r>
            <a:r>
              <a:rPr lang="en-US" sz="4800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557" y="1187354"/>
            <a:ext cx="11041039" cy="544545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(অ)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নির্ভরশীল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অন্য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পক্ষে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জ্ঞাত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আয়ের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উৎসের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সহিত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অসামঞ্জস্যপূর্ণ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কোনো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অর্থ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সম্পদ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অন্য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কোনো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সম্পত্তির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যাহার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যুক্তিসংগত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হিসাব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দিতে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অক্ষম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অধিকারীহন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endParaRPr lang="en-US" sz="3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(আ)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প্রকাশ্য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আয়ের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সহিত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সংগতি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বিহীন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জীবন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যাপন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endParaRPr lang="en-US" sz="3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(ই)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দুর্নীতি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পরায়ণ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অব্যাহত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কুখ্যাতি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(ঙ)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নাশকতামূলক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লিপ্ত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হন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লিপ্ত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রহিয়াছেন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বলিয়া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সন্দেহ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করিবার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যুক্তিসংগত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নাশকতামূলক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কাজে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লিপ্ত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অন্যান্য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সহিত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জড়িত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রহিয়াছেন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বলিয়া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সন্দেহ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করিবার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যুক্তিসংগত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তাহাকে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চাকুরীতে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রাখা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জাতীয়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নিরাপত্তার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হানিকর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বলিয়া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বিবেচিত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হইলে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৪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উপ-বিধি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(৬)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বিধান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সাপেক্ষে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তাহার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একাধিক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আরোপ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করিতে</a:t>
            </a:r>
            <a:r>
              <a:rPr lang="en-US" sz="3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পারিবেন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3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8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358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০৪। </a:t>
            </a:r>
            <a:r>
              <a:rPr lang="en-US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দণ্ডঃ</a:t>
            </a:r>
            <a:endParaRPr lang="en-US" dirty="0">
              <a:solidFill>
                <a:schemeClr val="accent5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797" y="950976"/>
            <a:ext cx="11013743" cy="566818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৪(১)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বিধিমালার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অধীন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নিম্ন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বর্ণিত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দুই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ধরণের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দণ্ড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আরোপ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যাইবে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যথা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:-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(ক)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লঘুদণ্ড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(খ)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গুরুদণ্ড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৪ 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(২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উপ-বিধি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(১) এ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উল্লেখিত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লঘু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দণ্ডসমূহ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হইবে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নিম্নরূপ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থা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ক)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তিরস্কার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(খ)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অনুযায়ী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পদোন্নতি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আর্থিক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সুবিধা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বৃদ্ধির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অযোগ্যতার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ব্যতীত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নির্দিষ্ট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মেয়াদের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পদোন্নতি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বেতন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বৃদ্ধি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স্থগিত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রাখা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গ)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কর্তব্যে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অবহেলা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আদেশ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অমান্য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করিবার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সংঘটিত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আর্থিক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ক্ষতির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সম্পূর্ণ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অংশ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বেতন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আনুতোষিক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হইতে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আদায়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ঘ)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বেতন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গ্রেডের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নিম্নতর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ধাপে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অবনমিতকরণ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0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378</TotalTime>
  <Words>3917</Words>
  <Application>Microsoft Office PowerPoint</Application>
  <PresentationFormat>Custom</PresentationFormat>
  <Paragraphs>199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Adjacency</vt:lpstr>
      <vt:lpstr>PowerPoint Presentation</vt:lpstr>
      <vt:lpstr>                          Bangladesh is my love  </vt:lpstr>
      <vt:lpstr>PowerPoint Presentation</vt:lpstr>
      <vt:lpstr> ০২। সংজ্ঞাঃ </vt:lpstr>
      <vt:lpstr>Continue: </vt:lpstr>
      <vt:lpstr>Continue:</vt:lpstr>
      <vt:lpstr>০৩। দণ্ডের ভিত্তিঃ</vt:lpstr>
      <vt:lpstr>Continue:</vt:lpstr>
      <vt:lpstr>০৪। দণ্ডঃ</vt:lpstr>
      <vt:lpstr>Continue:</vt:lpstr>
      <vt:lpstr>Continue:</vt:lpstr>
      <vt:lpstr>Continue:</vt:lpstr>
      <vt:lpstr> ০৫। নাশকতামূলক কার্যকলাপের ক্ষেত্রে তদন্তের পদ্ধতিঃ </vt:lpstr>
      <vt:lpstr> Contunue </vt:lpstr>
      <vt:lpstr>০৬। লঘুদণ্ড আরোপের ক্ষেত্রে তদন্তের পদ্ধতিঃ </vt:lpstr>
      <vt:lpstr>Continue:</vt:lpstr>
      <vt:lpstr>Continue</vt:lpstr>
      <vt:lpstr>Continue</vt:lpstr>
      <vt:lpstr>Continue</vt:lpstr>
      <vt:lpstr>Continue</vt:lpstr>
      <vt:lpstr>Continue</vt:lpstr>
      <vt:lpstr>Continue</vt:lpstr>
      <vt:lpstr>Continue</vt:lpstr>
      <vt:lpstr>০৮। নোটিশ জারির পদ্ধতিঃ  </vt:lpstr>
      <vt:lpstr>০৯। ব্যতিক্রমঃ</vt:lpstr>
      <vt:lpstr>১০। শারীরিক বা মানসিক অসমর্থতা সম্পর্কে স্বাস্থ্য পরীক্ষার জন্য আদেশ দানের ক্ষমতাঃ </vt:lpstr>
      <vt:lpstr> (১১) তদন্ত কারী কর্মকর্তা কর্তৃক পরিচালিত তদন্তে- </vt:lpstr>
      <vt:lpstr>(১২) সাময়িক বরখাস্তঃ</vt:lpstr>
      <vt:lpstr>(১৩) চাকুরী হইতে বাধ্যতা মূলক ভাবে অবসর প্রাপ্ত, অপসারিত অথবা বরখাস্ত কৃত সরকারি কর্মচারীগণের ক্ষতিপূরণ অবসরভাতা, আনুতোষিক, ইত্যাদিঃ</vt:lpstr>
      <vt:lpstr>১৪। পুনর্বহালঃ</vt:lpstr>
      <vt:lpstr>১৫। স্থানীয় কর্তৃপক্ষ, ইত্যাদিতে ন্যস্ত কর্মকর্তাগণের বিরুদ্ধে তদন্তের পদ্ধতিঃ</vt:lpstr>
      <vt:lpstr>১৬। আদেশের বিরুদ্ধে আপিলঃ</vt:lpstr>
      <vt:lpstr>১৭। আপিল দায়ের সময়সীমাঃ</vt:lpstr>
      <vt:lpstr>১৮। আপিল দায়েরের রীতি ও পদ্ধতিঃ </vt:lpstr>
      <vt:lpstr>১৯। আপিল স্থগিত বা আটক রাখাঃ</vt:lpstr>
      <vt:lpstr>২০। আপিল অগ্রায়নঃ</vt:lpstr>
      <vt:lpstr>২১। আপিল নিষ্পত্তিঃ</vt:lpstr>
      <vt:lpstr>২২। পুনর্বিবেচনাঃ </vt:lpstr>
      <vt:lpstr>২৩। পুননিরীক্ষণঃ </vt:lpstr>
      <vt:lpstr>২৪। রাষ্ট্রপতি কর্তৃক প্রদত্ত আদেশ আপিল যোগ্য নয়ঃ </vt:lpstr>
      <vt:lpstr>২৫। আদালতে বিচারাধীন কার্যধারাঃ </vt:lpstr>
      <vt:lpstr>২৬। অন্য কোনো আইনে অধীনে প্রাপ্য অধিকার বা বিশেষ অধিকার ক্ষুন্ন না করাঃ</vt:lpstr>
      <vt:lpstr>২৭। আদেশ জারির কার্যকরঃ </vt:lpstr>
      <vt:lpstr>২৮। রহিতকরণ ও হেফাজতঃ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Hp</cp:lastModifiedBy>
  <cp:revision>139</cp:revision>
  <cp:lastPrinted>2022-01-12T17:27:17Z</cp:lastPrinted>
  <dcterms:created xsi:type="dcterms:W3CDTF">2021-09-15T05:39:10Z</dcterms:created>
  <dcterms:modified xsi:type="dcterms:W3CDTF">2022-05-12T04:41:32Z</dcterms:modified>
</cp:coreProperties>
</file>